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33"/>
  </p:notesMasterIdLst>
  <p:sldIdLst>
    <p:sldId id="256" r:id="rId5"/>
    <p:sldId id="259" r:id="rId6"/>
    <p:sldId id="445" r:id="rId7"/>
    <p:sldId id="446" r:id="rId8"/>
    <p:sldId id="447" r:id="rId9"/>
    <p:sldId id="448" r:id="rId10"/>
    <p:sldId id="449" r:id="rId11"/>
    <p:sldId id="261" r:id="rId12"/>
    <p:sldId id="450" r:id="rId13"/>
    <p:sldId id="426" r:id="rId14"/>
    <p:sldId id="421" r:id="rId15"/>
    <p:sldId id="441" r:id="rId16"/>
    <p:sldId id="442" r:id="rId17"/>
    <p:sldId id="443" r:id="rId18"/>
    <p:sldId id="444" r:id="rId19"/>
    <p:sldId id="439" r:id="rId20"/>
    <p:sldId id="429" r:id="rId21"/>
    <p:sldId id="422" r:id="rId22"/>
    <p:sldId id="430" r:id="rId23"/>
    <p:sldId id="451" r:id="rId24"/>
    <p:sldId id="452" r:id="rId25"/>
    <p:sldId id="453" r:id="rId26"/>
    <p:sldId id="454" r:id="rId27"/>
    <p:sldId id="455" r:id="rId28"/>
    <p:sldId id="457" r:id="rId29"/>
    <p:sldId id="458" r:id="rId30"/>
    <p:sldId id="459" r:id="rId31"/>
    <p:sldId id="414" r:id="rId32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3896">
          <p15:clr>
            <a:srgbClr val="A4A3A4"/>
          </p15:clr>
        </p15:guide>
        <p15:guide id="9" pos="521">
          <p15:clr>
            <a:srgbClr val="A4A3A4"/>
          </p15:clr>
        </p15:guide>
        <p15:guide id="10" pos="4211">
          <p15:clr>
            <a:srgbClr val="A4A3A4"/>
          </p15:clr>
        </p15:guide>
        <p15:guide id="11" pos="7299">
          <p15:clr>
            <a:srgbClr val="A4A3A4"/>
          </p15:clr>
        </p15:guide>
        <p15:guide id="12" pos="5316">
          <p15:clr>
            <a:srgbClr val="A4A3A4"/>
          </p15:clr>
        </p15:guide>
        <p15:guide id="13" pos="291">
          <p15:clr>
            <a:srgbClr val="A4A3A4"/>
          </p15:clr>
        </p15:guide>
        <p15:guide id="14" pos="343">
          <p15:clr>
            <a:srgbClr val="A4A3A4"/>
          </p15:clr>
        </p15:guide>
        <p15:guide id="15" pos="6809">
          <p15:clr>
            <a:srgbClr val="A4A3A4"/>
          </p15:clr>
        </p15:guide>
        <p15:guide id="16" pos="6888">
          <p15:clr>
            <a:srgbClr val="A4A3A4"/>
          </p15:clr>
        </p15:guide>
        <p15:guide id="17" pos="647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142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965">
          <p15:clr>
            <a:srgbClr val="A4A3A4"/>
          </p15:clr>
        </p15:guide>
        <p15:guide id="25" pos="2922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730">
          <p15:clr>
            <a:srgbClr val="A4A3A4"/>
          </p15:clr>
        </p15:guide>
        <p15:guide id="32" pos="5107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siaryna Sadouskaya" initials="KS" lastIdx="1" clrIdx="0">
    <p:extLst>
      <p:ext uri="{19B8F6BF-5375-455C-9EA6-DF929625EA0E}">
        <p15:presenceInfo xmlns:p15="http://schemas.microsoft.com/office/powerpoint/2012/main" userId="S-1-5-21-6361574-293082422-13007618-4267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C644"/>
    <a:srgbClr val="7F993A"/>
    <a:srgbClr val="D2CB3E"/>
    <a:srgbClr val="EFF2DC"/>
    <a:srgbClr val="0E4550"/>
    <a:srgbClr val="39C2D7"/>
    <a:srgbClr val="B22746"/>
    <a:srgbClr val="D28899"/>
    <a:srgbClr val="B5C290"/>
    <a:srgbClr val="59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0" autoAdjust="0"/>
    <p:restoredTop sz="84070" autoAdjust="0"/>
  </p:normalViewPr>
  <p:slideViewPr>
    <p:cSldViewPr snapToGrid="0">
      <p:cViewPr varScale="1">
        <p:scale>
          <a:sx n="146" d="100"/>
          <a:sy n="146" d="100"/>
        </p:scale>
        <p:origin x="396" y="114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280"/>
        <p:guide orient="horz" pos="573"/>
        <p:guide orient="horz" pos="1428"/>
        <p:guide orient="horz" pos="1619"/>
        <p:guide orient="horz" pos="1031"/>
        <p:guide orient="horz" pos="2774"/>
        <p:guide orient="horz" pos="965"/>
        <p:guide pos="2922"/>
        <p:guide pos="391"/>
        <p:guide pos="3158"/>
        <p:guide pos="5474"/>
        <p:guide pos="3987"/>
        <p:guide pos="218"/>
        <p:guide pos="730"/>
        <p:guide pos="5107"/>
        <p:guide pos="5166"/>
        <p:guide pos="4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31568-444F-421E-A10D-6FDD902BAD2C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2B97E-DA09-4280-98D1-356C56BD5C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94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6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544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498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923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569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98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458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80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720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342900">
              <a:defRPr/>
            </a:pPr>
            <a:fld id="{7AE90029-A909-AD4E-9775-A0D64990AD22}" type="slidenum">
              <a:rPr lang="en-US" smtClean="0">
                <a:solidFill>
                  <a:prstClr val="black"/>
                </a:solidFill>
              </a:rPr>
              <a:pPr defTabSz="342900">
                <a:defRPr/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47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651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78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437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811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3466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0404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849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49275" y="650875"/>
            <a:ext cx="5789613" cy="3257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585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452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558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012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603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36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896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79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="0" i="0" baseline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3048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096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0" y="2800350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31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85000"/>
              </a:lnSpc>
            </a:pPr>
            <a:endParaRPr lang="en-US" sz="14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2398060"/>
            <a:ext cx="7574494" cy="21914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38103" y="-141032"/>
            <a:ext cx="9627732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-3"/>
            <a:ext cx="9144000" cy="697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89634"/>
            <a:ext cx="6457956" cy="543650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="0" i="0" baseline="0">
                <a:latin typeface="Trebuchet MS"/>
                <a:cs typeface="Trebuchet MS"/>
              </a:defRPr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667934" y="246350"/>
            <a:ext cx="0" cy="20574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144000" y="707789"/>
            <a:ext cx="0" cy="419887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7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None/>
              <a:defRPr sz="1400" b="0" i="0">
                <a:latin typeface="Trebuchet MS"/>
                <a:cs typeface="Trebuchet M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257299" y="152004"/>
            <a:ext cx="1236221" cy="406796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900" b="0" i="0" baseline="0">
                <a:latin typeface="Trebuchet MS"/>
                <a:cs typeface="Trebuchet MS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16966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9" name="Content Placeholder 22"/>
          <p:cNvSpPr>
            <a:spLocks noGrp="1"/>
          </p:cNvSpPr>
          <p:nvPr>
            <p:ph sz="quarter" idx="17" hasCustomPrompt="1"/>
          </p:nvPr>
        </p:nvSpPr>
        <p:spPr>
          <a:xfrm>
            <a:off x="4762355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128016" marR="0" indent="-12801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="0" i="0" baseline="0">
                <a:latin typeface="Trebuchet MS"/>
                <a:cs typeface="Trebuchet M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CLIENT NAME</a:t>
            </a:r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="1" i="1" baseline="0">
                <a:solidFill>
                  <a:schemeClr val="tx1"/>
                </a:solidFill>
                <a:latin typeface="Trebuchet MS"/>
                <a:cs typeface="Trebuchet MS"/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="1" i="1" baseline="0">
                <a:solidFill>
                  <a:schemeClr val="tx1"/>
                </a:solidFill>
                <a:latin typeface="Trebuchet MS"/>
                <a:cs typeface="Trebuchet MS"/>
              </a:defRPr>
            </a:lvl2pPr>
            <a:lvl3pPr>
              <a:lnSpc>
                <a:spcPct val="120000"/>
              </a:lnSpc>
              <a:defRPr sz="1100" b="1" i="1" baseline="0">
                <a:solidFill>
                  <a:schemeClr val="tx1"/>
                </a:solidFill>
                <a:latin typeface="Trebuchet MS"/>
                <a:cs typeface="Trebuchet MS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8"/>
            <a:ext cx="504529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2" indent="0">
              <a:buNone/>
              <a:defRPr sz="3750" b="0" i="0" cap="all">
                <a:latin typeface="Arial Black"/>
                <a:cs typeface="Arial Black"/>
              </a:defRPr>
            </a:lvl2pPr>
            <a:lvl3pPr marL="685783" indent="0">
              <a:buNone/>
              <a:defRPr sz="3750" b="0" i="0" cap="all">
                <a:latin typeface="Arial Black"/>
                <a:cs typeface="Arial Black"/>
              </a:defRPr>
            </a:lvl3pPr>
            <a:lvl4pPr marL="1028675" indent="0">
              <a:buNone/>
              <a:defRPr sz="3750" b="0" i="0" cap="all">
                <a:latin typeface="Arial Black"/>
                <a:cs typeface="Arial Black"/>
              </a:defRPr>
            </a:lvl4pPr>
            <a:lvl5pPr marL="1371566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5" y="3394371"/>
            <a:ext cx="373724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2" indent="0">
              <a:buNone/>
              <a:defRPr sz="3750" b="0" i="0" cap="all">
                <a:latin typeface="Arial Black"/>
                <a:cs typeface="Arial Black"/>
              </a:defRPr>
            </a:lvl2pPr>
            <a:lvl3pPr marL="685783" indent="0">
              <a:buNone/>
              <a:defRPr sz="3750" b="0" i="0" cap="all">
                <a:latin typeface="Arial Black"/>
                <a:cs typeface="Arial Black"/>
              </a:defRPr>
            </a:lvl3pPr>
            <a:lvl4pPr marL="1028675" indent="0">
              <a:buNone/>
              <a:defRPr sz="3750" b="0" i="0" cap="all">
                <a:latin typeface="Arial Black"/>
                <a:cs typeface="Arial Black"/>
              </a:defRPr>
            </a:lvl4pPr>
            <a:lvl5pPr marL="1371566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4"/>
            <a:ext cx="3788538" cy="660181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82880" tIns="36576" rIns="182880" anchor="t">
            <a:spAutoFit/>
          </a:bodyPr>
          <a:lstStyle>
            <a:lvl1pPr algn="l">
              <a:defRPr sz="375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5" y="2496459"/>
            <a:ext cx="6488113" cy="6924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649204" cy="300082"/>
          </a:xfrm>
          <a:prstGeom prst="rect">
            <a:avLst/>
          </a:prstGeom>
          <a:solidFill>
            <a:schemeClr val="accent2"/>
          </a:solidFill>
        </p:spPr>
        <p:txBody>
          <a:bodyPr vert="horz" wrap="none">
            <a:spAutoFit/>
          </a:bodyPr>
          <a:lstStyle>
            <a:lvl1pPr marL="0" indent="0">
              <a:buNone/>
              <a:defRPr sz="13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315402381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Background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="0" i="0" baseline="0">
                <a:solidFill>
                  <a:schemeClr val="accent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079896"/>
            <a:ext cx="8332740" cy="338328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="0" i="0" baseline="0">
                <a:latin typeface="Trebuchet MS"/>
                <a:cs typeface="Trebuchet MS"/>
              </a:defRPr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4145521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i="0" cap="all" baseline="0">
                <a:solidFill>
                  <a:srgbClr val="FFFFFF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366699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704274"/>
            <a:ext cx="9144000" cy="28346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950590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233307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27516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802023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None/>
              <a:defRPr sz="1200"/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2528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4814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7100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88106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04274"/>
            <a:ext cx="778669" cy="41563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2000" baseline="0">
                <a:latin typeface="Arial Black"/>
                <a:cs typeface="Arial Black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CLICK TO ADD TITLE</a:t>
            </a:r>
          </a:p>
        </p:txBody>
      </p:sp>
      <p:sp>
        <p:nvSpPr>
          <p:cNvPr id="4" name="Oval 3"/>
          <p:cNvSpPr/>
          <p:nvPr/>
        </p:nvSpPr>
        <p:spPr>
          <a:xfrm>
            <a:off x="601266" y="2608236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0" y="347518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01266" y="1222782"/>
            <a:ext cx="348437" cy="34843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2089728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01266" y="3993690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1119620" y="92407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2944813" y="92407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1119620" y="2309525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2944813" y="2309526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119620" y="369498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2944813" y="369498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67871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23512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36813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28455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69243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49057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62358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4000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221057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34358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4826000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518602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31903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7123545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966892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26443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527347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</p:spTree>
    <p:extLst>
      <p:ext uri="{BB962C8B-B14F-4D97-AF65-F5344CB8AC3E}">
        <p14:creationId xmlns:p14="http://schemas.microsoft.com/office/powerpoint/2010/main" val="1607960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0559" y="4921739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53" r:id="rId4"/>
    <p:sldLayoutId id="2147483754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11" r:id="rId14"/>
    <p:sldLayoutId id="2147483749" r:id="rId15"/>
    <p:sldLayoutId id="2147483776" r:id="rId16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4.jp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7" b="764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0986" y="2045824"/>
            <a:ext cx="7418150" cy="483014"/>
          </a:xfrm>
        </p:spPr>
        <p:txBody>
          <a:bodyPr/>
          <a:lstStyle/>
          <a:p>
            <a:r>
              <a:rPr lang="en-US" sz="2800" dirty="0" smtClean="0">
                <a:solidFill>
                  <a:schemeClr val="bg1"/>
                </a:solidFill>
              </a:rPr>
              <a:t>BDCC Workshop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60399" y="2528838"/>
            <a:ext cx="4089196" cy="277768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dirty="0" smtClean="0"/>
              <a:t>Typical day of a big data engineer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March 2018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Placeholder 1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5402057" y="476820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 lnSpcReduction="10000"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400" b="0" i="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y Dmitrii Kober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23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99455"/>
            <a:ext cx="9144000" cy="43986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5"/>
            <a:endParaRPr lang="en-US" sz="1050"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0" y="706599"/>
            <a:ext cx="0" cy="415115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559789" y="831901"/>
            <a:ext cx="596426" cy="596426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1763" indent="-77788" algn="ctr" defTabSz="342875"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prstClr val="white"/>
                </a:solidFill>
                <a:latin typeface="Trebuchet MS"/>
              </a:rPr>
              <a:t> </a:t>
            </a:r>
          </a:p>
        </p:txBody>
      </p:sp>
      <p:sp>
        <p:nvSpPr>
          <p:cNvPr id="16" name="Oval 15"/>
          <p:cNvSpPr/>
          <p:nvPr/>
        </p:nvSpPr>
        <p:spPr>
          <a:xfrm>
            <a:off x="1987786" y="818175"/>
            <a:ext cx="596426" cy="596426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5"/>
            <a:r>
              <a:rPr lang="en-US" sz="2800" b="1" dirty="0">
                <a:solidFill>
                  <a:prstClr val="white"/>
                </a:solidFill>
                <a:latin typeface="Trebuchet MS"/>
              </a:rPr>
              <a:t>!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Problem </a:t>
            </a:r>
            <a:r>
              <a:rPr lang="en-US" cap="all" dirty="0" smtClean="0"/>
              <a:t>Context</a:t>
            </a:r>
            <a:endParaRPr lang="en-US" cap="all" dirty="0"/>
          </a:p>
        </p:txBody>
      </p:sp>
      <p:sp>
        <p:nvSpPr>
          <p:cNvPr id="19" name="Text Box 25"/>
          <p:cNvSpPr txBox="1">
            <a:spLocks noChangeArrowheads="1"/>
          </p:cNvSpPr>
          <p:nvPr/>
        </p:nvSpPr>
        <p:spPr bwMode="auto">
          <a:xfrm>
            <a:off x="555919" y="1871975"/>
            <a:ext cx="3782961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Application </a:t>
            </a:r>
            <a:r>
              <a:rPr lang="en-US" dirty="0"/>
              <a:t>shall support a large number of organizations, each with its own members, business partners, customizations, preferences and application usage </a:t>
            </a:r>
            <a:r>
              <a:rPr lang="en-US" dirty="0" smtClean="0"/>
              <a:t>specifics.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data updates have to pass review/approve lifecycles before being actually applied. </a:t>
            </a: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The </a:t>
            </a:r>
            <a:r>
              <a:rPr lang="en-US" i="1" dirty="0"/>
              <a:t>problem of calculating </a:t>
            </a:r>
            <a:r>
              <a:rPr lang="en-US" i="1" dirty="0" smtClean="0"/>
              <a:t>fair commissions </a:t>
            </a:r>
            <a:r>
              <a:rPr lang="en-US" i="1" dirty="0"/>
              <a:t>to be charged from tenants, based on their shares in the system utilization.  </a:t>
            </a:r>
            <a:endParaRPr lang="en-US" i="1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" name="Text Box 25"/>
          <p:cNvSpPr txBox="1">
            <a:spLocks noChangeArrowheads="1"/>
          </p:cNvSpPr>
          <p:nvPr/>
        </p:nvSpPr>
        <p:spPr bwMode="auto">
          <a:xfrm>
            <a:off x="4974610" y="1893614"/>
            <a:ext cx="3867312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solution has to be cloud-ready, cost and resource effective, highly-available (99.9%), fault-tolerant, </a:t>
            </a:r>
            <a:r>
              <a:rPr lang="en-US" dirty="0" smtClean="0"/>
              <a:t>scalable, performant </a:t>
            </a:r>
            <a:r>
              <a:rPr lang="en-US" dirty="0"/>
              <a:t>and ensuring </a:t>
            </a:r>
            <a:r>
              <a:rPr lang="en-US" dirty="0" smtClean="0"/>
              <a:t>tenant data isolation and protection.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solution architecture has to be sustainable, well-integrated with the existing X-Customer enterprise architecture and comply with X-Customer policies and standards</a:t>
            </a:r>
            <a:r>
              <a:rPr lang="en-US" dirty="0" smtClean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Not only human-beings, but also automated 3’rd party systems shall be using the platform.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1570" y="1493537"/>
            <a:ext cx="2968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884"/>
            <a:r>
              <a:rPr lang="en-US" sz="1100" b="1" dirty="0" smtClean="0">
                <a:solidFill>
                  <a:srgbClr val="39C2D7"/>
                </a:solidFill>
                <a:latin typeface="Arial Black"/>
                <a:cs typeface="Arial Black"/>
              </a:rPr>
              <a:t>BUSINESS ITEMS TO CONSIDER</a:t>
            </a:r>
            <a:endParaRPr lang="en-US" sz="1100" b="1" dirty="0">
              <a:solidFill>
                <a:srgbClr val="39C2D7"/>
              </a:solidFill>
              <a:latin typeface="Arial Black"/>
              <a:cs typeface="Arial Black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559789" y="818175"/>
            <a:ext cx="596426" cy="596426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5"/>
            <a:r>
              <a:rPr lang="en-US" sz="2800" b="1" dirty="0">
                <a:solidFill>
                  <a:prstClr val="white"/>
                </a:solidFill>
                <a:latin typeface="Trebuchet MS"/>
              </a:rPr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73570" y="1493537"/>
            <a:ext cx="2968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884"/>
            <a:r>
              <a:rPr lang="en-US" sz="1100" b="1" dirty="0" smtClean="0">
                <a:solidFill>
                  <a:srgbClr val="39C2D7"/>
                </a:solidFill>
                <a:latin typeface="Arial Black"/>
                <a:cs typeface="Arial Black"/>
              </a:rPr>
              <a:t>TECHNICAL ITEMS TO CONSIDER</a:t>
            </a:r>
            <a:endParaRPr lang="en-US" sz="1100" b="1" dirty="0">
              <a:solidFill>
                <a:srgbClr val="39C2D7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68477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391028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Solution </a:t>
            </a:r>
            <a:r>
              <a:rPr lang="en-US" sz="33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Overview</a:t>
            </a:r>
            <a:endParaRPr lang="en-US" sz="33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43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smtClean="0"/>
              <a:t>Solution Presentation: Overview</a:t>
            </a:r>
            <a:endParaRPr lang="en-US" cap="all" dirty="0"/>
          </a:p>
        </p:txBody>
      </p:sp>
      <p:sp>
        <p:nvSpPr>
          <p:cNvPr id="3" name="TextBox 2"/>
          <p:cNvSpPr txBox="1"/>
          <p:nvPr/>
        </p:nvSpPr>
        <p:spPr>
          <a:xfrm>
            <a:off x="18599" y="757135"/>
            <a:ext cx="268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The solution is inspired by: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7689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smtClean="0"/>
              <a:t>Solution Presentation: Overview</a:t>
            </a:r>
            <a:endParaRPr lang="en-US" cap="all" dirty="0"/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1" y="929478"/>
            <a:ext cx="3334294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64547"/>
                </a:solidFill>
                <a:latin typeface="Trebuchet MS"/>
                <a:cs typeface="Calibri"/>
              </a:rPr>
              <a:t>SOA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2" y="1099310"/>
            <a:ext cx="1755037" cy="12901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99" y="757135"/>
            <a:ext cx="268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The solution is inspired by:</a:t>
            </a:r>
            <a:endParaRPr lang="en-US" sz="18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024049" y="701689"/>
            <a:ext cx="0" cy="415115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78574" y="765682"/>
            <a:ext cx="76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Profit: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82" y="1126467"/>
            <a:ext cx="3513926" cy="161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2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smtClean="0"/>
              <a:t>Solution Presentation: Overview</a:t>
            </a:r>
            <a:endParaRPr lang="en-US" cap="all" dirty="0"/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1" y="929478"/>
            <a:ext cx="3334294" cy="252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64547"/>
                </a:solidFill>
                <a:latin typeface="Trebuchet MS"/>
                <a:cs typeface="Calibri"/>
              </a:rPr>
              <a:t>SOA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64547"/>
                </a:solidFill>
                <a:latin typeface="Trebuchet MS"/>
                <a:cs typeface="Calibri"/>
              </a:rPr>
              <a:t>Reactive Architecture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68" y="2650361"/>
            <a:ext cx="2481972" cy="987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2" y="1099310"/>
            <a:ext cx="1755037" cy="12901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99" y="757135"/>
            <a:ext cx="268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The solution is inspired by:</a:t>
            </a:r>
            <a:endParaRPr lang="en-US" sz="18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024049" y="701689"/>
            <a:ext cx="0" cy="415115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78574" y="765682"/>
            <a:ext cx="76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Profit:</a:t>
            </a:r>
            <a:endParaRPr lang="en-US" sz="1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82" y="1126467"/>
            <a:ext cx="3513926" cy="16167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805" y="2970992"/>
            <a:ext cx="3513926" cy="67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4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smtClean="0"/>
              <a:t>Solution Presentation: Overview</a:t>
            </a:r>
            <a:endParaRPr lang="en-US" cap="all" dirty="0"/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1" y="929478"/>
            <a:ext cx="3334294" cy="326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64547"/>
                </a:solidFill>
                <a:latin typeface="Trebuchet MS"/>
                <a:cs typeface="Calibri"/>
              </a:rPr>
              <a:t>SOA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64547"/>
                </a:solidFill>
                <a:latin typeface="Trebuchet MS"/>
                <a:cs typeface="Calibri"/>
              </a:rPr>
              <a:t>Reactive Architecture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</a:pPr>
            <a:endParaRPr lang="en-US" dirty="0" smtClean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64547"/>
                </a:solidFill>
                <a:latin typeface="Trebuchet MS"/>
                <a:cs typeface="Calibri"/>
              </a:rPr>
              <a:t>Decoupling Reads and Writes</a:t>
            </a: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68" y="2650361"/>
            <a:ext cx="2481972" cy="987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2" y="1099310"/>
            <a:ext cx="1755037" cy="12901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56" y="3898926"/>
            <a:ext cx="1521988" cy="1014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99" y="757135"/>
            <a:ext cx="268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The solution is inspired by:</a:t>
            </a:r>
            <a:endParaRPr lang="en-US" sz="18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024049" y="701689"/>
            <a:ext cx="0" cy="415115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78574" y="765682"/>
            <a:ext cx="76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Profit: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82" y="1126467"/>
            <a:ext cx="3513926" cy="16167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805" y="2970992"/>
            <a:ext cx="3513926" cy="6788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82" y="3877607"/>
            <a:ext cx="3505249" cy="38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8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smtClean="0"/>
              <a:t>Solution Presentation: Overview</a:t>
            </a:r>
            <a:endParaRPr lang="en-US" cap="al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44" y="757135"/>
            <a:ext cx="5571307" cy="409570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024049" y="701689"/>
            <a:ext cx="0" cy="415115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1" y="929478"/>
            <a:ext cx="3334294" cy="326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64547"/>
                </a:solidFill>
                <a:latin typeface="Trebuchet MS"/>
                <a:cs typeface="Calibri"/>
              </a:rPr>
              <a:t>SOA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64547"/>
                </a:solidFill>
                <a:latin typeface="Trebuchet MS"/>
                <a:cs typeface="Calibri"/>
              </a:rPr>
              <a:t>Reactive Architecture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</a:pPr>
            <a:endParaRPr lang="en-US" dirty="0" smtClean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64547"/>
                </a:solidFill>
                <a:latin typeface="Trebuchet MS"/>
                <a:cs typeface="Calibri"/>
              </a:rPr>
              <a:t>Decoupling Reads and Writes</a:t>
            </a: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68" y="2650361"/>
            <a:ext cx="2481972" cy="987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2" y="1099310"/>
            <a:ext cx="1755037" cy="12901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56" y="3898926"/>
            <a:ext cx="1521988" cy="1014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99" y="757135"/>
            <a:ext cx="268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The solution is inspired by: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4845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smtClean="0"/>
              <a:t>Solution Presentation: Rationale</a:t>
            </a:r>
            <a:endParaRPr lang="en-US" cap="al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44" y="757135"/>
            <a:ext cx="5571308" cy="409570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024049" y="701689"/>
            <a:ext cx="0" cy="415115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558433" y="1912437"/>
            <a:ext cx="2704011" cy="2154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64547"/>
                </a:solidFill>
                <a:latin typeface="Trebuchet MS"/>
                <a:cs typeface="Calibri"/>
              </a:rPr>
              <a:t>Scalability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64547"/>
                </a:solidFill>
                <a:latin typeface="Trebuchet MS"/>
                <a:cs typeface="Calibri"/>
              </a:rPr>
              <a:t>High-availability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64547"/>
                </a:solidFill>
                <a:latin typeface="Trebuchet MS"/>
                <a:cs typeface="Calibri"/>
              </a:rPr>
              <a:t>Security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64547"/>
                </a:solidFill>
                <a:latin typeface="Trebuchet MS"/>
                <a:cs typeface="Calibri"/>
              </a:rPr>
              <a:t>Performance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64547"/>
                </a:solidFill>
                <a:latin typeface="Trebuchet MS"/>
                <a:cs typeface="Calibri"/>
              </a:rPr>
              <a:t>Fault-tolerance</a:t>
            </a:r>
            <a:endParaRPr lang="ru-RU" dirty="0" smtClean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64547"/>
                </a:solidFill>
                <a:latin typeface="Trebuchet MS"/>
                <a:cs typeface="Calibri"/>
              </a:rPr>
              <a:t>Flexibility</a:t>
            </a:r>
          </a:p>
        </p:txBody>
      </p:sp>
      <p:sp>
        <p:nvSpPr>
          <p:cNvPr id="12" name="Oval 11"/>
          <p:cNvSpPr/>
          <p:nvPr/>
        </p:nvSpPr>
        <p:spPr>
          <a:xfrm>
            <a:off x="617386" y="821565"/>
            <a:ext cx="596426" cy="596426"/>
          </a:xfrm>
          <a:prstGeom prst="ellipse">
            <a:avLst/>
          </a:prstGeom>
          <a:solidFill>
            <a:srgbClr val="A3C644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1763" indent="-77788" algn="ctr" defTabSz="342875"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prstClr val="white"/>
                </a:solidFill>
                <a:latin typeface="Trebuchet MS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8395" y="988973"/>
            <a:ext cx="3024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884"/>
            <a:r>
              <a:rPr lang="en-US" sz="1100" b="1" dirty="0" smtClean="0">
                <a:solidFill>
                  <a:srgbClr val="39C2D7"/>
                </a:solidFill>
                <a:latin typeface="Arial Black"/>
                <a:cs typeface="Arial Black"/>
              </a:rPr>
              <a:t>BENEFITS</a:t>
            </a:r>
            <a:endParaRPr lang="en-US" sz="1100" b="1" dirty="0">
              <a:solidFill>
                <a:srgbClr val="39C2D7"/>
              </a:solidFill>
              <a:latin typeface="Arial Black"/>
              <a:cs typeface="Arial Black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44" y="757135"/>
            <a:ext cx="5571307" cy="40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4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4834144" cy="570156"/>
          </a:xfrm>
        </p:spPr>
        <p:txBody>
          <a:bodyPr/>
          <a:lstStyle/>
          <a:p>
            <a:r>
              <a:rPr lang="en-US" sz="33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Narrowing down</a:t>
            </a:r>
            <a:endParaRPr lang="en-US" sz="33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75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smtClean="0"/>
              <a:t>API gateway</a:t>
            </a:r>
            <a:endParaRPr lang="en-US" cap="al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956" y="1589205"/>
            <a:ext cx="2228088" cy="22524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677" y="1658982"/>
            <a:ext cx="708279" cy="7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3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617"/>
            <a:ext cx="9144000" cy="42488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704356"/>
            <a:ext cx="9144000" cy="4160414"/>
          </a:xfrm>
          <a:prstGeom prst="rect">
            <a:avLst/>
          </a:prstGeom>
          <a:solidFill>
            <a:schemeClr val="tx1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84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>
            <a:normAutofit/>
          </a:bodyPr>
          <a:lstStyle/>
          <a:p>
            <a:pPr defTabSz="457142">
              <a:lnSpc>
                <a:spcPct val="90000"/>
              </a:lnSpc>
              <a:buClr>
                <a:srgbClr val="39C2D7"/>
              </a:buClr>
            </a:pPr>
            <a:r>
              <a:rPr lang="en-US" dirty="0"/>
              <a:t>AGENDA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495940" y="1563684"/>
            <a:ext cx="3639245" cy="539086"/>
            <a:chOff x="484495" y="1571464"/>
            <a:chExt cx="3639244" cy="539086"/>
          </a:xfrm>
        </p:grpSpPr>
        <p:sp>
          <p:nvSpPr>
            <p:cNvPr id="4" name="Rounded Rectangle 3"/>
            <p:cNvSpPr/>
            <p:nvPr/>
          </p:nvSpPr>
          <p:spPr>
            <a:xfrm>
              <a:off x="484495" y="1571464"/>
              <a:ext cx="3639244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614150" y="1646585"/>
              <a:ext cx="388844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2995" y="1683291"/>
              <a:ext cx="3048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>
                  <a:solidFill>
                    <a:prstClr val="white"/>
                  </a:solidFill>
                  <a:cs typeface="Trebuchet MS"/>
                </a:rPr>
                <a:t>BigData</a:t>
              </a:r>
              <a:r>
                <a:rPr lang="en-US" sz="1600" dirty="0" smtClean="0">
                  <a:solidFill>
                    <a:prstClr val="white"/>
                  </a:solidFill>
                  <a:cs typeface="Trebuchet MS"/>
                </a:rPr>
                <a:t> Overview</a:t>
              </a:r>
              <a:endParaRPr lang="en-US" sz="1600" dirty="0">
                <a:solidFill>
                  <a:prstClr val="white"/>
                </a:solidFill>
                <a:cs typeface="Trebuchet MS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95944" y="2481444"/>
            <a:ext cx="3639242" cy="539086"/>
            <a:chOff x="445082" y="2455315"/>
            <a:chExt cx="3639242" cy="539086"/>
          </a:xfrm>
        </p:grpSpPr>
        <p:grpSp>
          <p:nvGrpSpPr>
            <p:cNvPr id="7" name="Group 6"/>
            <p:cNvGrpSpPr/>
            <p:nvPr/>
          </p:nvGrpSpPr>
          <p:grpSpPr>
            <a:xfrm>
              <a:off x="445082" y="2455315"/>
              <a:ext cx="3639242" cy="539086"/>
              <a:chOff x="484497" y="3312505"/>
              <a:chExt cx="3639242" cy="539086"/>
            </a:xfrm>
          </p:grpSpPr>
          <p:sp>
            <p:nvSpPr>
              <p:cNvPr id="53" name="Rounded Rectangle 52"/>
              <p:cNvSpPr/>
              <p:nvPr/>
            </p:nvSpPr>
            <p:spPr>
              <a:xfrm>
                <a:off x="484497" y="3312505"/>
                <a:ext cx="3639242" cy="539086"/>
              </a:xfrm>
              <a:prstGeom prst="roundRect">
                <a:avLst>
                  <a:gd name="adj" fmla="val 43249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884"/>
                <a:endParaRPr lang="en-US" sz="1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14150" y="3387626"/>
                <a:ext cx="388844" cy="388844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884"/>
                <a:r>
                  <a:rPr lang="en-US" sz="1800" dirty="0">
                    <a:solidFill>
                      <a:prstClr val="white"/>
                    </a:solidFill>
                    <a:latin typeface="Arial Black" panose="020B0A04020102020204" pitchFamily="34" charset="0"/>
                  </a:rPr>
                  <a:t>2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002994" y="3387627"/>
                <a:ext cx="30484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dirty="0">
                  <a:solidFill>
                    <a:prstClr val="white"/>
                  </a:solidFill>
                  <a:cs typeface="Trebuchet MS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971432" y="2567146"/>
              <a:ext cx="15821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prstClr val="white"/>
                  </a:solidFill>
                  <a:cs typeface="Trebuchet MS"/>
                </a:rPr>
                <a:t>Problem Context</a:t>
              </a:r>
              <a:endParaRPr lang="en-US" sz="1600" dirty="0">
                <a:solidFill>
                  <a:prstClr val="white"/>
                </a:solidFill>
                <a:cs typeface="Trebuchet MS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495939" y="3399202"/>
            <a:ext cx="3639245" cy="539086"/>
            <a:chOff x="445077" y="3346949"/>
            <a:chExt cx="3639245" cy="539086"/>
          </a:xfrm>
        </p:grpSpPr>
        <p:sp>
          <p:nvSpPr>
            <p:cNvPr id="56" name="Rounded Rectangle 55"/>
            <p:cNvSpPr/>
            <p:nvPr/>
          </p:nvSpPr>
          <p:spPr>
            <a:xfrm>
              <a:off x="445077" y="3346949"/>
              <a:ext cx="3639245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584586" y="3422070"/>
              <a:ext cx="418401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3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02987" y="3447312"/>
              <a:ext cx="3031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prstClr val="white"/>
                  </a:solidFill>
                  <a:cs typeface="Trebuchet MS"/>
                </a:rPr>
                <a:t>Case Study</a:t>
              </a:r>
              <a:endParaRPr lang="en-US" sz="1600" dirty="0">
                <a:solidFill>
                  <a:prstClr val="white"/>
                </a:solidFill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687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smtClean="0"/>
              <a:t>Let’s Introduce a couple of Services</a:t>
            </a:r>
            <a:endParaRPr lang="en-US" cap="al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77" y="2096588"/>
            <a:ext cx="708279" cy="7082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" y="1703096"/>
            <a:ext cx="7943088" cy="18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2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smtClean="0"/>
              <a:t>how about communication? Are there any problems?</a:t>
            </a:r>
            <a:endParaRPr lang="en-US" cap="al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77" y="2096588"/>
            <a:ext cx="708279" cy="7082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" y="1703096"/>
            <a:ext cx="7943088" cy="18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7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smtClean="0"/>
              <a:t>Service Discovery to the rescue!</a:t>
            </a:r>
            <a:endParaRPr lang="en-US" cap="al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1" y="2600213"/>
            <a:ext cx="708279" cy="7082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2" y="1397682"/>
            <a:ext cx="7171508" cy="249363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006689" y="2775856"/>
            <a:ext cx="350465" cy="356995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5"/>
            <a:r>
              <a:rPr lang="en-US" sz="1600" b="1" dirty="0">
                <a:solidFill>
                  <a:prstClr val="white"/>
                </a:solidFill>
                <a:latin typeface="Trebuchet M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9626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smtClean="0"/>
              <a:t>So we have ‘reactive </a:t>
            </a:r>
            <a:r>
              <a:rPr lang="en-US" cap="all" dirty="0" err="1" smtClean="0"/>
              <a:t>soa</a:t>
            </a:r>
            <a:r>
              <a:rPr lang="en-US" cap="all" dirty="0" smtClean="0"/>
              <a:t>’</a:t>
            </a:r>
            <a:r>
              <a:rPr lang="en-US" cap="all" dirty="0" smtClean="0"/>
              <a:t>.</a:t>
            </a:r>
            <a:r>
              <a:rPr lang="en-US" cap="all" dirty="0" smtClean="0"/>
              <a:t> What about </a:t>
            </a:r>
            <a:r>
              <a:rPr lang="en-US" cap="all" dirty="0" smtClean="0"/>
              <a:t>Messaging?</a:t>
            </a:r>
            <a:endParaRPr lang="en-US" cap="al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77" y="2212521"/>
            <a:ext cx="708279" cy="7082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56" y="1182737"/>
            <a:ext cx="6375763" cy="310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8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smtClean="0"/>
              <a:t>Now its time for batch layer</a:t>
            </a:r>
            <a:endParaRPr lang="en-US" cap="al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606" y="763391"/>
            <a:ext cx="4669971" cy="3922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24" y="1507127"/>
            <a:ext cx="708279" cy="7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8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smtClean="0"/>
              <a:t>Let’s Add some Data analysis</a:t>
            </a:r>
            <a:endParaRPr lang="en-US" cap="al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606" y="764830"/>
            <a:ext cx="4676060" cy="3928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24" y="1507127"/>
            <a:ext cx="708279" cy="7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7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smtClean="0"/>
              <a:t>Here Variety Comes…</a:t>
            </a:r>
            <a:endParaRPr lang="en-US" cap="al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198" y="764830"/>
            <a:ext cx="4676060" cy="3928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24" y="1507127"/>
            <a:ext cx="708279" cy="7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1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608" y="764830"/>
            <a:ext cx="4676060" cy="392802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 smtClean="0"/>
              <a:t>Realtime</a:t>
            </a:r>
            <a:r>
              <a:rPr lang="en-US" cap="all" dirty="0" smtClean="0"/>
              <a:t> Layer? Your Turn ;)</a:t>
            </a:r>
            <a:endParaRPr lang="en-US" cap="al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24" y="1507127"/>
            <a:ext cx="708279" cy="7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8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 b="1005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6" y="2869955"/>
            <a:ext cx="3352777" cy="590931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sz="3300" dirty="0">
                <a:latin typeface="Arial Black" panose="020B0A040201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0128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135188" cy="570156"/>
          </a:xfrm>
        </p:spPr>
        <p:txBody>
          <a:bodyPr/>
          <a:lstStyle/>
          <a:p>
            <a:r>
              <a:rPr lang="en-US" sz="33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BIG DATA Overview</a:t>
            </a:r>
            <a:endParaRPr lang="en-US" sz="33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26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 smtClean="0"/>
              <a:t>Prerequisites #1</a:t>
            </a:r>
            <a:endParaRPr lang="en-US" cap="al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53" y="888275"/>
            <a:ext cx="4904094" cy="388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9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 smtClean="0"/>
              <a:t>Prerequisites #2</a:t>
            </a:r>
            <a:endParaRPr lang="en-US" cap="al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" y="833339"/>
            <a:ext cx="7916091" cy="413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5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 smtClean="0"/>
              <a:t>Big Data approach: Lambda Architecture</a:t>
            </a:r>
            <a:endParaRPr lang="en-US" cap="al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88" y="783126"/>
            <a:ext cx="6703423" cy="379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6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 smtClean="0"/>
              <a:t>Big Data approach: KAPPA Architecture</a:t>
            </a:r>
            <a:endParaRPr lang="en-US" cap="al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26" y="1772546"/>
            <a:ext cx="7041747" cy="192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0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3295389" cy="570156"/>
          </a:xfrm>
        </p:spPr>
        <p:txBody>
          <a:bodyPr/>
          <a:lstStyle/>
          <a:p>
            <a:r>
              <a:rPr lang="en-US" sz="33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Case study</a:t>
            </a:r>
            <a:endParaRPr lang="en-US" sz="33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47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smtClean="0"/>
              <a:t>Warehouse management service</a:t>
            </a:r>
            <a:endParaRPr lang="en-US" cap="al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2124"/>
            <a:ext cx="3333750" cy="2457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006" y="1065391"/>
            <a:ext cx="4064362" cy="337091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939231" y="2286555"/>
            <a:ext cx="596426" cy="596426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5"/>
            <a:endParaRPr lang="en-US" sz="2800" b="1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063908" y="2514686"/>
            <a:ext cx="347071" cy="140164"/>
          </a:xfrm>
          <a:prstGeom prst="rightArrow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_Theme_New_Branding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fault_Theme_New_Branding" id="{F44461B2-AF6A-43E2-983F-9CBDDF0D7526}" vid="{C2FB4653-F6BE-4DFB-BF54-01803F1D6F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004590A9E7CD4DB506D6A0DF7E7763" ma:contentTypeVersion="1" ma:contentTypeDescription="Create a new document." ma:contentTypeScope="" ma:versionID="72b59b7e527a859f0d205629d9629db3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D252F03-66E4-4D5C-BFAC-373E6EFF5A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78CC6C9-557B-4ED0-96C7-1B9864D886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2BFC51-01A4-4F2B-A31B-52BB30407D5B}">
  <ds:schemaRefs>
    <ds:schemaRef ds:uri="http://schemas.microsoft.com/sharepoint/v3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3376</TotalTime>
  <Words>374</Words>
  <Application>Microsoft Office PowerPoint</Application>
  <PresentationFormat>On-screen Show (16:9)</PresentationFormat>
  <Paragraphs>123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 Black</vt:lpstr>
      <vt:lpstr>Calibri</vt:lpstr>
      <vt:lpstr>Lucida Grande</vt:lpstr>
      <vt:lpstr>Trebuchet MS</vt:lpstr>
      <vt:lpstr>Wingdings</vt:lpstr>
      <vt:lpstr>Default_Theme_New_Branding</vt:lpstr>
      <vt:lpstr>PowerPoint Presentation</vt:lpstr>
      <vt:lpstr>PowerPoint Presentation</vt:lpstr>
      <vt:lpstr>BIG DATA Overview</vt:lpstr>
      <vt:lpstr>PowerPoint Presentation</vt:lpstr>
      <vt:lpstr>PowerPoint Presentation</vt:lpstr>
      <vt:lpstr>PowerPoint Presentation</vt:lpstr>
      <vt:lpstr>PowerPoint Presentation</vt:lpstr>
      <vt:lpstr>Case study</vt:lpstr>
      <vt:lpstr>PowerPoint Presentation</vt:lpstr>
      <vt:lpstr>PowerPoint Presentation</vt:lpstr>
      <vt:lpstr>Solution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Narrowing down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Katsiaryna Sadouskaya</dc:creator>
  <cp:lastModifiedBy>Dmitrii Kober</cp:lastModifiedBy>
  <cp:revision>409</cp:revision>
  <dcterms:created xsi:type="dcterms:W3CDTF">2016-08-01T14:14:36Z</dcterms:created>
  <dcterms:modified xsi:type="dcterms:W3CDTF">2018-03-21T13:06:47Z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0x01010089004590A9E7CD4DB506D6A0DF7E7763</vt:lpwstr>
  </property>
</Properties>
</file>